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For Mac, projectGenerator of 0.9.5 cannot generate new projects; projectGenerator of 0.9.6 and 0.9.4 works problematically. oF 0.9.3 or older won’t compile under macOS 10.12 and Xcode 8.</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Create your own .gitignore and then copy those lines in there. Be should to put this file in your project root folder!</a:t>
            </a:r>
          </a:p>
          <a:p>
            <a:pPr/>
            <a:r>
              <a:t>If you are using GitHub Desktop, you can also copy and paste the ignore list to the “Ignored Files” tab of the “Repository Settings…” dialog box.</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a - b results in a vector pointing from b to a.</a:t>
            </a:r>
          </a:p>
          <a:p>
            <a:pPr/>
            <a:r>
              <a:t>Therefore, mAcceleration = mPos - mousePos means mAcceleration points from mousePos to mPos.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Use the graphics example to explain a bit more about drawing different things.</a:t>
            </a:r>
          </a:p>
          <a:p>
            <a:pPr/>
            <a:r>
              <a:t>If there is more time, introduce additional examples.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Using Firmata just as easy as using it inside processing. Connect your stuff following the schematics. Load the standardFirmata project onto your Arduino. Open openFrameworks example under examples\communication\firmataExample\ . Check the code and change the port to your Arduino port (important).</a:t>
            </a:r>
          </a:p>
          <a:p>
            <a:pPr/>
            <a:r>
              <a:t>Then learn from the example, and use Firmata with oF in your own projects.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Important directories:</a:t>
            </a:r>
          </a:p>
          <a:p>
            <a:pPr marL="268653" indent="-268653">
              <a:buSzPct val="75000"/>
              <a:buChar char="•"/>
            </a:pPr>
            <a:r>
              <a:t>apps: your projects. </a:t>
            </a:r>
          </a:p>
          <a:p>
            <a:pPr marL="268653" indent="-268653">
              <a:buSzPct val="75000"/>
              <a:buChar char="•"/>
            </a:pPr>
            <a:r>
              <a:t>examples: example projects. Invaluable resources when you want to learn a function of oF by example.</a:t>
            </a:r>
          </a:p>
          <a:p>
            <a:pPr marL="268653" indent="-268653">
              <a:buSzPct val="75000"/>
              <a:buChar char="•"/>
            </a:pPr>
            <a:r>
              <a:t>addons: after downloading oF addons, put them here.</a:t>
            </a:r>
          </a:p>
          <a:p>
            <a:pPr marL="268653" indent="-268653">
              <a:buSzPct val="75000"/>
              <a:buChar char="•"/>
            </a:pPr>
            <a:r>
              <a:t>projectGenerator-osx(vs): a tool to help you generate new projects, or add/remove addons to/from them.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Installing IDEs.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Configuring IDEs for oF.</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With oF 0.9.6/0.9.4 for Mac, you may need to set openFrameworks path to your oF root directory and project path to the apps directory every time.</a:t>
            </a:r>
          </a:p>
          <a:p>
            <a:pPr/>
            <a:r>
              <a:t>You can change the name, path, and addons to include in your project. </a:t>
            </a:r>
          </a:p>
          <a:p>
            <a:pPr/>
            <a:r>
              <a:t>Note the you can also import an existing project to add/remove addons.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marL="268653" indent="-268653">
              <a:buSzPct val="75000"/>
              <a:buChar char="•"/>
            </a:pPr>
            <a:r>
              <a:t>.xcodeproj file: your project file for Xcode. will be .sln if you use oF for Visual Studio.</a:t>
            </a:r>
          </a:p>
          <a:p>
            <a:pPr marL="268653" indent="-268653">
              <a:buSzPct val="75000"/>
              <a:buChar char="•"/>
            </a:pPr>
            <a:r>
              <a:t>src: your source code files.</a:t>
            </a:r>
          </a:p>
          <a:p>
            <a:pPr marL="268653" indent="-268653">
              <a:buSzPct val="75000"/>
              <a:buChar char="•"/>
            </a:pPr>
            <a:r>
              <a:t>bin: binary files. Currently no binaries here. You’ll see your oF app after you build it.</a:t>
            </a:r>
          </a:p>
          <a:p>
            <a:pPr marL="268653" indent="-268653">
              <a:buSzPct val="75000"/>
              <a:buChar char="•"/>
            </a:pPr>
            <a:r>
              <a:t>bin/data: runtime data for your oF app. If you want your app to read/write something from/to disk, this is where the file goes.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Getting familiar with your IDE:</a:t>
            </a:r>
          </a:p>
          <a:p>
            <a:pPr/>
          </a:p>
          <a:p>
            <a:pPr/>
            <a:r>
              <a:t>Editor</a:t>
            </a:r>
          </a:p>
          <a:p>
            <a:pPr/>
            <a:r>
              <a:t>This is where you write your code. Like processing main window.</a:t>
            </a:r>
          </a:p>
          <a:p>
            <a:pPr/>
          </a:p>
          <a:p>
            <a:pPr/>
            <a:r>
              <a:t>Project Files Manager</a:t>
            </a:r>
          </a:p>
          <a:p>
            <a:pPr/>
            <a:r>
              <a:t>This is where your project files will be. To be noticed that these are just a reference to your files (Especially in visual studio). If you add a new file in Finder/Explorer, they won’t show up in here.</a:t>
            </a:r>
          </a:p>
          <a:p>
            <a:pPr/>
          </a:p>
          <a:p>
            <a:pPr/>
            <a:r>
              <a:t>Console/Debug Window</a:t>
            </a:r>
          </a:p>
          <a:p>
            <a:pPr/>
            <a:r>
              <a:t>This is where the program will spit out things.</a:t>
            </a:r>
          </a:p>
          <a:p>
            <a:pPr/>
          </a:p>
          <a:p>
            <a:pPr/>
            <a:r>
              <a:t>Before hitting the build and run button in Xcode, make sure you have selected the correct scheme (Debug or Release, not openFrameworks, which only builds oF itself, not your app)!</a:t>
            </a:r>
          </a:p>
          <a:p>
            <a:pPr/>
          </a:p>
          <a:p>
            <a:pPr/>
            <a:r>
              <a:t>After a few minutes of work (this will be much faster the from the next time on), Xcode will run your first oF app—a grey window, very exciting. ;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In bin directory, a new binary file appeared. Double click it will bring you the same grey window—this is your oF app.</a:t>
            </a:r>
          </a:p>
          <a:p>
            <a:pPr/>
          </a:p>
          <a:p>
            <a:pPr/>
            <a:r>
              <a:t>What does building mean?</a:t>
            </a:r>
          </a:p>
          <a:p>
            <a:pPr/>
            <a:r>
              <a:t>Everything in a computer is represented by a series of 1's and 0’s (called machine language). When the computer runs a program, the program itself is made of a bunch of 1's and 0's. However, since we still need humans to write our programs, putting everything in 1's and 0's would be very difficult. So we made higher level languages like C++ to write code in. These languages look a lot more like English, so they're a lot easier to write and maintain. When you compile code, the compiler (usually another program) takes the program the human wrote, and converts it into the program the computer can understand (i.e. machine language).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As you compile your openFrameworks project, there's a lot of files that don't need be track and uploaded to Github, for example your executables( .app or .exe). So we need to tell Git to ignore all this unnecessary files.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778000" y="2298700"/>
            <a:ext cx="20828000" cy="4648200"/>
          </a:xfrm>
          <a:prstGeom prst="rect">
            <a:avLst/>
          </a:prstGeom>
        </p:spPr>
        <p:txBody>
          <a:bodyPr anchor="b"/>
          <a:lstStyle/>
          <a:p>
            <a:pPr/>
            <a:r>
              <a:t>Title Text</a:t>
            </a:r>
          </a:p>
        </p:txBody>
      </p:sp>
      <p:sp>
        <p:nvSpPr>
          <p:cNvPr id="12" name="Shape 12"/>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atin typeface="Helvetica"/>
                <a:ea typeface="Helvetica"/>
                <a:cs typeface="Helvetica"/>
                <a:sym typeface="Helvetica"/>
              </a:defRPr>
            </a:lvl1pPr>
          </a:lstStyle>
          <a:p>
            <a:pPr/>
            <a:r>
              <a:t>–Johnny Appleseed</a:t>
            </a:r>
          </a:p>
        </p:txBody>
      </p:sp>
      <p:sp>
        <p:nvSpPr>
          <p:cNvPr id="94" name="Shape 94"/>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3125968" y="673100"/>
            <a:ext cx="18135601" cy="8737600"/>
          </a:xfrm>
          <a:prstGeom prst="rect">
            <a:avLst/>
          </a:prstGeom>
        </p:spPr>
        <p:txBody>
          <a:bodyPr lIns="91439" tIns="45719" rIns="91439" bIns="45719" anchor="t">
            <a:noAutofit/>
          </a:bodyPr>
          <a:lstStyle/>
          <a:p>
            <a:pPr/>
          </a:p>
        </p:txBody>
      </p:sp>
      <p:sp>
        <p:nvSpPr>
          <p:cNvPr id="21" name="Shape 21"/>
          <p:cNvSpPr/>
          <p:nvPr>
            <p:ph type="title"/>
          </p:nvPr>
        </p:nvSpPr>
        <p:spPr>
          <a:xfrm>
            <a:off x="635000" y="9448800"/>
            <a:ext cx="23114000" cy="2006600"/>
          </a:xfrm>
          <a:prstGeom prst="rect">
            <a:avLst/>
          </a:prstGeom>
        </p:spPr>
        <p:txBody>
          <a:bodyPr anchor="b"/>
          <a:lstStyle/>
          <a:p>
            <a:pPr/>
            <a:r>
              <a:t>Title Text</a:t>
            </a:r>
          </a:p>
        </p:txBody>
      </p:sp>
      <p:sp>
        <p:nvSpPr>
          <p:cNvPr id="22" name="Shape 22"/>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778000" y="4533900"/>
            <a:ext cx="20828000" cy="46482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13165980" y="1104900"/>
            <a:ext cx="9525001" cy="11506200"/>
          </a:xfrm>
          <a:prstGeom prst="rect">
            <a:avLst/>
          </a:prstGeom>
        </p:spPr>
        <p:txBody>
          <a:bodyPr lIns="91439" tIns="45719" rIns="91439" bIns="45719" anchor="t">
            <a:noAutofit/>
          </a:bodyPr>
          <a:lstStyle/>
          <a:p>
            <a:pPr/>
          </a:p>
        </p:txBody>
      </p:sp>
      <p:sp>
        <p:nvSpPr>
          <p:cNvPr id="39" name="Shape 39"/>
          <p:cNvSpPr/>
          <p:nvPr>
            <p:ph type="title"/>
          </p:nvPr>
        </p:nvSpPr>
        <p:spPr>
          <a:xfrm>
            <a:off x="1651000" y="1104900"/>
            <a:ext cx="10223500" cy="5613400"/>
          </a:xfrm>
          <a:prstGeom prst="rect">
            <a:avLst/>
          </a:prstGeom>
        </p:spPr>
        <p:txBody>
          <a:bodyPr anchor="b"/>
          <a:lstStyle>
            <a:lvl1pPr>
              <a:defRPr sz="8400"/>
            </a:lvl1pPr>
          </a:lstStyle>
          <a:p>
            <a:pPr/>
            <a:r>
              <a:t>Title Text</a:t>
            </a:r>
          </a:p>
        </p:txBody>
      </p:sp>
      <p:sp>
        <p:nvSpPr>
          <p:cNvPr id="40" name="Shape 40"/>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13169900" y="3238500"/>
            <a:ext cx="9525000" cy="9207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1689100" y="1778000"/>
            <a:ext cx="21005800" cy="10147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15760700" y="7048500"/>
            <a:ext cx="7404100" cy="5549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15760700" y="1130300"/>
            <a:ext cx="7404100" cy="5549900"/>
          </a:xfrm>
          <a:prstGeom prst="rect">
            <a:avLst/>
          </a:prstGeom>
        </p:spPr>
        <p:txBody>
          <a:bodyPr lIns="91439" tIns="45719" rIns="91439" bIns="45719" anchor="t">
            <a:noAutofit/>
          </a:bodyPr>
          <a:lstStyle/>
          <a:p>
            <a:pPr/>
          </a:p>
        </p:txBody>
      </p:sp>
      <p:sp>
        <p:nvSpPr>
          <p:cNvPr id="85" name="Shape 85"/>
          <p:cNvSpPr/>
          <p:nvPr>
            <p:ph type="pic" idx="15"/>
          </p:nvPr>
        </p:nvSpPr>
        <p:spPr>
          <a:xfrm>
            <a:off x="1206500" y="1130300"/>
            <a:ext cx="14173200" cy="114681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hyperlink" Target="https://github.com/openframeworks/openFrameworks/blob/master/.gitignore" TargetMode="External"/><Relationship Id="rId4" Type="http://schemas.openxmlformats.org/officeDocument/2006/relationships/image" Target="../media/image17.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 Id="rId3" Type="http://schemas.openxmlformats.org/officeDocument/2006/relationships/hyperlink" Target="http://openframeworks.cc/documentation/" TargetMode="Externa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tif"/><Relationship Id="rId4" Type="http://schemas.openxmlformats.org/officeDocument/2006/relationships/image" Target="../media/image2.tif"/></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http://openframeworks.cc/versions/v0.9.6/" TargetMode="External"/><Relationship Id="rId5" Type="http://schemas.openxmlformats.org/officeDocument/2006/relationships/hyperlink" Target="http://openframeworks.cc/download/" TargetMode="External"/><Relationship Id="rId6" Type="http://schemas.openxmlformats.org/officeDocument/2006/relationships/image" Target="../media/image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hyperlink" Target="https://www.visualstudio.com/vs/community/" TargetMode="Externa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filehippo.com/download_klite_codec_pack/67445/" TargetMode="External"/><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xfrm>
            <a:off x="1298137" y="2298700"/>
            <a:ext cx="21787726" cy="4648200"/>
          </a:xfrm>
          <a:prstGeom prst="rect">
            <a:avLst/>
          </a:prstGeom>
        </p:spPr>
        <p:txBody>
          <a:bodyPr/>
          <a:lstStyle>
            <a:lvl1pPr>
              <a:defRPr sz="9600">
                <a:latin typeface="Helvetica"/>
                <a:ea typeface="Helvetica"/>
                <a:cs typeface="Helvetica"/>
                <a:sym typeface="Helvetica"/>
              </a:defRPr>
            </a:lvl1pPr>
          </a:lstStyle>
          <a:p>
            <a:pPr/>
            <a:r>
              <a:t>Your First openFrameworks Application</a:t>
            </a:r>
          </a:p>
        </p:txBody>
      </p:sp>
      <p:sp>
        <p:nvSpPr>
          <p:cNvPr id="120" name="Shape 120"/>
          <p:cNvSpPr/>
          <p:nvPr>
            <p:ph type="subTitle" sz="quarter" idx="1"/>
          </p:nvPr>
        </p:nvSpPr>
        <p:spPr>
          <a:xfrm>
            <a:off x="1778000" y="7695487"/>
            <a:ext cx="20828000" cy="1587501"/>
          </a:xfrm>
          <a:prstGeom prst="rect">
            <a:avLst/>
          </a:prstGeom>
        </p:spPr>
        <p:txBody>
          <a:bodyPr/>
          <a:lstStyle/>
          <a:p>
            <a:pPr lvl="1">
              <a:defRPr sz="4800"/>
            </a:pPr>
            <a:r>
              <a:t>CC Lab 2016 openFrameworks Week 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nvSpPr>
        <p:spPr>
          <a:xfrm>
            <a:off x="1367083" y="1116514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b="1" sz="4800">
                <a:solidFill>
                  <a:srgbClr val="333333"/>
                </a:solidFill>
                <a:latin typeface="Helvetica Neue"/>
                <a:ea typeface="Helvetica Neue"/>
                <a:cs typeface="Helvetica Neue"/>
                <a:sym typeface="Helvetica Neue"/>
              </a:defRPr>
            </a:lvl1pPr>
          </a:lstStyle>
          <a:p>
            <a:pPr/>
            <a:r>
              <a:t>Use .gitignore to avoid tracking unneeded files with git</a:t>
            </a:r>
          </a:p>
        </p:txBody>
      </p:sp>
      <p:pic>
        <p:nvPicPr>
          <p:cNvPr id="172" name="pasted-image.png"/>
          <p:cNvPicPr>
            <a:picLocks noChangeAspect="1"/>
          </p:cNvPicPr>
          <p:nvPr/>
        </p:nvPicPr>
        <p:blipFill>
          <a:blip r:embed="rId3">
            <a:extLst/>
          </a:blip>
          <a:stretch>
            <a:fillRect/>
          </a:stretch>
        </p:blipFill>
        <p:spPr>
          <a:xfrm>
            <a:off x="4294171" y="1679710"/>
            <a:ext cx="15795658" cy="8871917"/>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nvSpPr>
        <p:spPr>
          <a:xfrm>
            <a:off x="1504509" y="11165140"/>
            <a:ext cx="21374982" cy="15450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b="1" sz="4800">
                <a:solidFill>
                  <a:srgbClr val="333333"/>
                </a:solidFill>
                <a:latin typeface="Helvetica Neue"/>
                <a:ea typeface="Helvetica Neue"/>
                <a:cs typeface="Helvetica Neue"/>
                <a:sym typeface="Helvetica Neue"/>
              </a:defRPr>
            </a:pPr>
            <a:r>
              <a:t>The easiest way to get related .gitignore file is from oF github repo at </a:t>
            </a:r>
            <a:r>
              <a:rPr b="0" u="sng">
                <a:hlinkClick r:id="rId3" invalidUrl="" action="" tgtFrame="" tooltip="" history="1" highlightClick="0" endSnd="0"/>
              </a:rPr>
              <a:t>https://github.com/openframeworks/openFrameworks/blob/master/.gitignore</a:t>
            </a:r>
          </a:p>
        </p:txBody>
      </p:sp>
      <p:pic>
        <p:nvPicPr>
          <p:cNvPr id="177" name="pasted-image.png"/>
          <p:cNvPicPr>
            <a:picLocks noChangeAspect="1"/>
          </p:cNvPicPr>
          <p:nvPr/>
        </p:nvPicPr>
        <p:blipFill>
          <a:blip r:embed="rId4">
            <a:extLst/>
          </a:blip>
          <a:stretch>
            <a:fillRect/>
          </a:stretch>
        </p:blipFill>
        <p:spPr>
          <a:xfrm>
            <a:off x="4593828" y="998302"/>
            <a:ext cx="15196344" cy="9665871"/>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nvSpPr>
        <p:spPr>
          <a:xfrm>
            <a:off x="1504509" y="3083285"/>
            <a:ext cx="21374981" cy="75494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b="1" sz="5200">
                <a:solidFill>
                  <a:srgbClr val="333333"/>
                </a:solidFill>
                <a:latin typeface="Helvetica Neue"/>
                <a:ea typeface="Helvetica Neue"/>
                <a:cs typeface="Helvetica Neue"/>
                <a:sym typeface="Helvetica Neue"/>
              </a:defRPr>
            </a:pPr>
            <a:r>
              <a:t>Let’s add some code to your oF app to make it more interesting!</a:t>
            </a:r>
          </a:p>
          <a:p>
            <a:pPr algn="l" defTabSz="457200">
              <a:defRPr b="1" sz="4800">
                <a:solidFill>
                  <a:srgbClr val="333333"/>
                </a:solidFill>
                <a:latin typeface="Helvetica Neue"/>
                <a:ea typeface="Helvetica Neue"/>
                <a:cs typeface="Helvetica Neue"/>
                <a:sym typeface="Helvetica Neue"/>
              </a:defRPr>
            </a:pPr>
          </a:p>
          <a:p>
            <a:pPr marL="586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t>STEP 0: draw static circle</a:t>
            </a:r>
          </a:p>
          <a:p>
            <a:pPr marL="586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t>STEP 1: declaring variables and constants</a:t>
            </a:r>
          </a:p>
          <a:p>
            <a:pPr marL="586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t>STEP 2: initialize variables</a:t>
            </a:r>
          </a:p>
          <a:p>
            <a:pPr marL="586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t>STEP 3: apply a force to the circle when mouse pressed</a:t>
            </a:r>
          </a:p>
          <a:p>
            <a:pPr marL="586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t>STEP 4: update physics in every frame</a:t>
            </a:r>
          </a:p>
          <a:p>
            <a:pPr marL="586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t>STEP 5: draw updated circle in every frame</a:t>
            </a:r>
          </a:p>
          <a:p>
            <a:pPr marL="586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t>STEP 6: bring back our circle when it is off stage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3" name="pasted-image.png"/>
          <p:cNvPicPr>
            <a:picLocks noChangeAspect="1"/>
          </p:cNvPicPr>
          <p:nvPr/>
        </p:nvPicPr>
        <p:blipFill>
          <a:blip r:embed="rId2">
            <a:extLst/>
          </a:blip>
          <a:stretch>
            <a:fillRect/>
          </a:stretch>
        </p:blipFill>
        <p:spPr>
          <a:xfrm>
            <a:off x="6651267" y="832194"/>
            <a:ext cx="11081466" cy="10535718"/>
          </a:xfrm>
          <a:prstGeom prst="rect">
            <a:avLst/>
          </a:prstGeom>
          <a:ln w="12700">
            <a:miter lim="400000"/>
          </a:ln>
          <a:effectLst>
            <a:outerShdw sx="100000" sy="100000" kx="0" ky="0" algn="b" rotWithShape="0" blurRad="63500" dist="25400" dir="5400000">
              <a:srgbClr val="000000">
                <a:alpha val="50000"/>
              </a:srgbClr>
            </a:outerShdw>
          </a:effectLst>
        </p:spPr>
      </p:pic>
      <p:sp>
        <p:nvSpPr>
          <p:cNvPr id="184" name="Shape 184"/>
          <p:cNvSpPr/>
          <p:nvPr/>
        </p:nvSpPr>
        <p:spPr>
          <a:xfrm>
            <a:off x="1367083" y="11688208"/>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b="1" sz="4800">
                <a:solidFill>
                  <a:srgbClr val="333333"/>
                </a:solidFill>
                <a:latin typeface="Helvetica Neue"/>
                <a:ea typeface="Helvetica Neue"/>
                <a:cs typeface="Helvetica Neue"/>
                <a:sym typeface="Helvetica Neue"/>
              </a:defRPr>
            </a:pPr>
            <a:r>
              <a:t>Always go to </a:t>
            </a:r>
            <a:r>
              <a:rPr b="0" u="sng">
                <a:hlinkClick r:id="rId3" invalidUrl="" action="" tgtFrame="" tooltip="" history="1" highlightClick="0" endSnd="0"/>
              </a:rPr>
              <a:t>http://openframeworks.cc/documentation/</a:t>
            </a:r>
            <a:r>
              <a:t> for reference!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nvSpPr>
        <p:spPr>
          <a:xfrm>
            <a:off x="1367083" y="11688208"/>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b="1" sz="4800">
                <a:solidFill>
                  <a:srgbClr val="333333"/>
                </a:solidFill>
                <a:latin typeface="Helvetica Neue"/>
                <a:ea typeface="Helvetica Neue"/>
                <a:cs typeface="Helvetica Neue"/>
                <a:sym typeface="Helvetica Neue"/>
              </a:defRPr>
            </a:lvl1pPr>
          </a:lstStyle>
          <a:p>
            <a:pPr/>
            <a:r>
              <a:t>Hmm, vector math…</a:t>
            </a:r>
          </a:p>
        </p:txBody>
      </p:sp>
      <p:pic>
        <p:nvPicPr>
          <p:cNvPr id="187" name="pasted-image.tiff"/>
          <p:cNvPicPr>
            <a:picLocks noChangeAspect="1"/>
          </p:cNvPicPr>
          <p:nvPr/>
        </p:nvPicPr>
        <p:blipFill>
          <a:blip r:embed="rId3">
            <a:extLst/>
          </a:blip>
          <a:stretch>
            <a:fillRect/>
          </a:stretch>
        </p:blipFill>
        <p:spPr>
          <a:xfrm>
            <a:off x="13030322" y="3447353"/>
            <a:ext cx="7880131" cy="5701276"/>
          </a:xfrm>
          <a:prstGeom prst="rect">
            <a:avLst/>
          </a:prstGeom>
          <a:ln w="12700">
            <a:miter lim="400000"/>
          </a:ln>
        </p:spPr>
      </p:pic>
      <p:pic>
        <p:nvPicPr>
          <p:cNvPr id="188" name="pasted-image.tiff"/>
          <p:cNvPicPr>
            <a:picLocks noChangeAspect="1"/>
          </p:cNvPicPr>
          <p:nvPr/>
        </p:nvPicPr>
        <p:blipFill>
          <a:blip r:embed="rId4">
            <a:extLst/>
          </a:blip>
          <a:srcRect l="62889" t="0" r="0" b="0"/>
          <a:stretch>
            <a:fillRect/>
          </a:stretch>
        </p:blipFill>
        <p:spPr>
          <a:xfrm>
            <a:off x="4666585" y="2130406"/>
            <a:ext cx="5858320" cy="8335147"/>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nvSpPr>
        <p:spPr>
          <a:xfrm>
            <a:off x="1367083" y="1116514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b="1" sz="4800">
                <a:solidFill>
                  <a:srgbClr val="333333"/>
                </a:solidFill>
                <a:latin typeface="Helvetica Neue"/>
                <a:ea typeface="Helvetica Neue"/>
                <a:cs typeface="Helvetica Neue"/>
                <a:sym typeface="Helvetica Neue"/>
              </a:defRPr>
            </a:lvl1pPr>
          </a:lstStyle>
          <a:p>
            <a:pPr/>
            <a:r>
              <a:t>Explore the examples</a:t>
            </a:r>
          </a:p>
        </p:txBody>
      </p:sp>
      <p:pic>
        <p:nvPicPr>
          <p:cNvPr id="193" name="pasted-image.png"/>
          <p:cNvPicPr>
            <a:picLocks noChangeAspect="1"/>
          </p:cNvPicPr>
          <p:nvPr/>
        </p:nvPicPr>
        <p:blipFill>
          <a:blip r:embed="rId3">
            <a:extLst/>
          </a:blip>
          <a:stretch>
            <a:fillRect/>
          </a:stretch>
        </p:blipFill>
        <p:spPr>
          <a:xfrm>
            <a:off x="2575028" y="2169320"/>
            <a:ext cx="19233944" cy="8292479"/>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nvSpPr>
        <p:spPr>
          <a:xfrm>
            <a:off x="1367083" y="1116514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b="1" sz="4800">
                <a:solidFill>
                  <a:srgbClr val="333333"/>
                </a:solidFill>
                <a:latin typeface="Helvetica Neue"/>
                <a:ea typeface="Helvetica Neue"/>
                <a:cs typeface="Helvetica Neue"/>
                <a:sym typeface="Helvetica Neue"/>
              </a:defRPr>
            </a:lvl1pPr>
          </a:lstStyle>
          <a:p>
            <a:pPr/>
            <a:r>
              <a:t>Bonus: firmataExample!</a:t>
            </a:r>
          </a:p>
        </p:txBody>
      </p:sp>
      <p:pic>
        <p:nvPicPr>
          <p:cNvPr id="198" name="pasted-image.png"/>
          <p:cNvPicPr>
            <a:picLocks noChangeAspect="1"/>
          </p:cNvPicPr>
          <p:nvPr/>
        </p:nvPicPr>
        <p:blipFill>
          <a:blip r:embed="rId3">
            <a:extLst/>
          </a:blip>
          <a:stretch>
            <a:fillRect/>
          </a:stretch>
        </p:blipFill>
        <p:spPr>
          <a:xfrm>
            <a:off x="7112000" y="1745927"/>
            <a:ext cx="10160000" cy="7899401"/>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nvSpPr>
        <p:spPr>
          <a:xfrm>
            <a:off x="1504509" y="3083285"/>
            <a:ext cx="21374981" cy="68128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b="1" sz="5200">
                <a:solidFill>
                  <a:srgbClr val="333333"/>
                </a:solidFill>
                <a:latin typeface="Helvetica Neue"/>
                <a:ea typeface="Helvetica Neue"/>
                <a:cs typeface="Helvetica Neue"/>
                <a:sym typeface="Helvetica Neue"/>
              </a:defRPr>
            </a:pPr>
            <a:r>
              <a:t>Homework</a:t>
            </a:r>
          </a:p>
          <a:p>
            <a:pPr marL="586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p>
          <a:p>
            <a:pPr marL="586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t>Creating your simple openFrameworks program, it should be</a:t>
            </a:r>
          </a:p>
          <a:p>
            <a:pPr lvl="1" marL="1221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t>Interactive (mouse click, key press, physical button, etc.)</a:t>
            </a:r>
          </a:p>
          <a:p>
            <a:pPr lvl="1" marL="1221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t>Use 8 or more different openFrameworks functionalities (oF***)</a:t>
            </a:r>
          </a:p>
          <a:p>
            <a:pPr lvl="1" marL="1221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t>Draw graphics	</a:t>
            </a:r>
          </a:p>
          <a:p>
            <a:pPr lvl="1" marL="1221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t>Print out stuff either on screen or in console</a:t>
            </a:r>
          </a:p>
          <a:p>
            <a:pPr marL="586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t>Push your code to Github, publish a video demo to our slack channel.</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2" name="pasted-image.png"/>
          <p:cNvPicPr>
            <a:picLocks noChangeAspect="1"/>
          </p:cNvPicPr>
          <p:nvPr/>
        </p:nvPicPr>
        <p:blipFill>
          <a:blip r:embed="rId3">
            <a:extLst/>
          </a:blip>
          <a:stretch>
            <a:fillRect/>
          </a:stretch>
        </p:blipFill>
        <p:spPr>
          <a:xfrm>
            <a:off x="12496926" y="2828440"/>
            <a:ext cx="10795001" cy="6291842"/>
          </a:xfrm>
          <a:prstGeom prst="rect">
            <a:avLst/>
          </a:prstGeom>
          <a:ln w="12700">
            <a:miter lim="400000"/>
          </a:ln>
          <a:effectLst>
            <a:outerShdw sx="100000" sy="100000" kx="0" ky="0" algn="b" rotWithShape="0" blurRad="63500" dist="25400" dir="5400000">
              <a:srgbClr val="000000">
                <a:alpha val="50000"/>
              </a:srgbClr>
            </a:outerShdw>
          </a:effectLst>
        </p:spPr>
      </p:pic>
      <p:sp>
        <p:nvSpPr>
          <p:cNvPr id="123" name="Shape 123"/>
          <p:cNvSpPr/>
          <p:nvPr/>
        </p:nvSpPr>
        <p:spPr>
          <a:xfrm>
            <a:off x="1077873" y="10026376"/>
            <a:ext cx="10795000" cy="21059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b="1" sz="4800">
                <a:solidFill>
                  <a:srgbClr val="333333"/>
                </a:solidFill>
                <a:latin typeface="Helvetica Neue"/>
                <a:ea typeface="Helvetica Neue"/>
                <a:cs typeface="Helvetica Neue"/>
                <a:sym typeface="Helvetica Neue"/>
              </a:defRPr>
            </a:pPr>
            <a:r>
              <a:t>Mac</a:t>
            </a:r>
          </a:p>
          <a:p>
            <a:pPr algn="l" defTabSz="457200">
              <a:defRPr sz="4200">
                <a:solidFill>
                  <a:srgbClr val="333333"/>
                </a:solidFill>
                <a:latin typeface="Helvetica Neue"/>
                <a:ea typeface="Helvetica Neue"/>
                <a:cs typeface="Helvetica Neue"/>
                <a:sym typeface="Helvetica Neue"/>
              </a:defRPr>
            </a:pPr>
            <a:r>
              <a:t>Download </a:t>
            </a:r>
            <a:r>
              <a:rPr b="1"/>
              <a:t>openFrameworks 0.9.6</a:t>
            </a:r>
            <a:r>
              <a:t> from </a:t>
            </a:r>
            <a:r>
              <a:rPr u="sng">
                <a:hlinkClick r:id="rId4" invalidUrl="" action="" tgtFrame="" tooltip="" history="1" highlightClick="0" endSnd="0"/>
              </a:rPr>
              <a:t>http://openframeworks.cc/versions/v0.9.6/</a:t>
            </a:r>
          </a:p>
        </p:txBody>
      </p:sp>
      <p:sp>
        <p:nvSpPr>
          <p:cNvPr id="124" name="Shape 124"/>
          <p:cNvSpPr/>
          <p:nvPr/>
        </p:nvSpPr>
        <p:spPr>
          <a:xfrm>
            <a:off x="12460582" y="10026376"/>
            <a:ext cx="10795001" cy="21059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b="1" sz="4800">
                <a:solidFill>
                  <a:srgbClr val="333333"/>
                </a:solidFill>
                <a:latin typeface="Helvetica Neue"/>
                <a:ea typeface="Helvetica Neue"/>
                <a:cs typeface="Helvetica Neue"/>
                <a:sym typeface="Helvetica Neue"/>
              </a:defRPr>
            </a:pPr>
            <a:r>
              <a:t>Windows</a:t>
            </a:r>
          </a:p>
          <a:p>
            <a:pPr algn="l" defTabSz="457200">
              <a:defRPr sz="4200">
                <a:solidFill>
                  <a:srgbClr val="333333"/>
                </a:solidFill>
                <a:latin typeface="Helvetica Neue"/>
                <a:ea typeface="Helvetica Neue"/>
                <a:cs typeface="Helvetica Neue"/>
                <a:sym typeface="Helvetica Neue"/>
              </a:defRPr>
            </a:pPr>
            <a:r>
              <a:t>Download </a:t>
            </a:r>
            <a:r>
              <a:rPr b="1"/>
              <a:t>openFrameworks 0.9.5</a:t>
            </a:r>
            <a:r>
              <a:t> from </a:t>
            </a:r>
            <a:r>
              <a:rPr u="sng">
                <a:hlinkClick r:id="rId5" invalidUrl="" action="" tgtFrame="" tooltip="" history="1" highlightClick="0" endSnd="0"/>
              </a:rPr>
              <a:t>http://openframeworks.cc/download/</a:t>
            </a:r>
          </a:p>
        </p:txBody>
      </p:sp>
      <p:pic>
        <p:nvPicPr>
          <p:cNvPr id="125" name="pasted-image.png"/>
          <p:cNvPicPr>
            <a:picLocks noChangeAspect="1"/>
          </p:cNvPicPr>
          <p:nvPr/>
        </p:nvPicPr>
        <p:blipFill>
          <a:blip r:embed="rId6">
            <a:extLst/>
          </a:blip>
          <a:stretch>
            <a:fillRect/>
          </a:stretch>
        </p:blipFill>
        <p:spPr>
          <a:xfrm>
            <a:off x="1077872" y="2783524"/>
            <a:ext cx="10795001" cy="6381673"/>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nvSpPr>
        <p:spPr>
          <a:xfrm>
            <a:off x="1367083" y="1116514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b="1" sz="4800">
                <a:solidFill>
                  <a:srgbClr val="333333"/>
                </a:solidFill>
                <a:latin typeface="Helvetica Neue"/>
                <a:ea typeface="Helvetica Neue"/>
                <a:cs typeface="Helvetica Neue"/>
                <a:sym typeface="Helvetica Neue"/>
              </a:defRPr>
            </a:lvl1pPr>
          </a:lstStyle>
          <a:p>
            <a:pPr/>
            <a:r>
              <a:t>File structure of openFrameworks</a:t>
            </a:r>
          </a:p>
        </p:txBody>
      </p:sp>
      <p:pic>
        <p:nvPicPr>
          <p:cNvPr id="130" name="pasted-image.png"/>
          <p:cNvPicPr>
            <a:picLocks noChangeAspect="1"/>
          </p:cNvPicPr>
          <p:nvPr/>
        </p:nvPicPr>
        <p:blipFill>
          <a:blip r:embed="rId3">
            <a:extLst/>
          </a:blip>
          <a:stretch>
            <a:fillRect/>
          </a:stretch>
        </p:blipFill>
        <p:spPr>
          <a:xfrm>
            <a:off x="1951155" y="1431451"/>
            <a:ext cx="20481690" cy="9116215"/>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4" name="pasted-image.png"/>
          <p:cNvPicPr>
            <a:picLocks noChangeAspect="1"/>
          </p:cNvPicPr>
          <p:nvPr/>
        </p:nvPicPr>
        <p:blipFill>
          <a:blip r:embed="rId3">
            <a:extLst/>
          </a:blip>
          <a:stretch>
            <a:fillRect/>
          </a:stretch>
        </p:blipFill>
        <p:spPr>
          <a:xfrm>
            <a:off x="1128417" y="2451873"/>
            <a:ext cx="10795001" cy="6655502"/>
          </a:xfrm>
          <a:prstGeom prst="rect">
            <a:avLst/>
          </a:prstGeom>
          <a:ln w="12700">
            <a:miter lim="400000"/>
          </a:ln>
          <a:effectLst>
            <a:outerShdw sx="100000" sy="100000" kx="0" ky="0" algn="b" rotWithShape="0" blurRad="63500" dist="25400" dir="5400000">
              <a:srgbClr val="000000">
                <a:alpha val="50000"/>
              </a:srgbClr>
            </a:outerShdw>
          </a:effectLst>
        </p:spPr>
      </p:pic>
      <p:pic>
        <p:nvPicPr>
          <p:cNvPr id="135" name="Capture.png"/>
          <p:cNvPicPr>
            <a:picLocks noChangeAspect="1"/>
          </p:cNvPicPr>
          <p:nvPr/>
        </p:nvPicPr>
        <p:blipFill>
          <a:blip r:embed="rId4">
            <a:extLst/>
          </a:blip>
          <a:stretch>
            <a:fillRect/>
          </a:stretch>
        </p:blipFill>
        <p:spPr>
          <a:xfrm>
            <a:off x="12460582" y="2334411"/>
            <a:ext cx="10795001" cy="6890427"/>
          </a:xfrm>
          <a:prstGeom prst="rect">
            <a:avLst/>
          </a:prstGeom>
          <a:ln w="12700">
            <a:miter lim="400000"/>
          </a:ln>
          <a:effectLst>
            <a:outerShdw sx="100000" sy="100000" kx="0" ky="0" algn="b" rotWithShape="0" blurRad="63500" dist="25400" dir="5400000">
              <a:srgbClr val="000000">
                <a:alpha val="50000"/>
              </a:srgbClr>
            </a:outerShdw>
          </a:effectLst>
        </p:spPr>
      </p:pic>
      <p:sp>
        <p:nvSpPr>
          <p:cNvPr id="136" name="Shape 136"/>
          <p:cNvSpPr/>
          <p:nvPr/>
        </p:nvSpPr>
        <p:spPr>
          <a:xfrm>
            <a:off x="1077873" y="10026376"/>
            <a:ext cx="10795000" cy="14704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b="1" sz="4800">
                <a:solidFill>
                  <a:srgbClr val="333333"/>
                </a:solidFill>
                <a:latin typeface="Helvetica Neue"/>
                <a:ea typeface="Helvetica Neue"/>
                <a:cs typeface="Helvetica Neue"/>
                <a:sym typeface="Helvetica Neue"/>
              </a:defRPr>
            </a:pPr>
            <a:r>
              <a:t>Mac</a:t>
            </a:r>
          </a:p>
          <a:p>
            <a:pPr algn="l" defTabSz="457200">
              <a:defRPr sz="4200">
                <a:solidFill>
                  <a:srgbClr val="333333"/>
                </a:solidFill>
                <a:latin typeface="Helvetica Neue"/>
                <a:ea typeface="Helvetica Neue"/>
                <a:cs typeface="Helvetica Neue"/>
                <a:sym typeface="Helvetica Neue"/>
              </a:defRPr>
            </a:pPr>
            <a:r>
              <a:t>Install </a:t>
            </a:r>
            <a:r>
              <a:rPr b="1"/>
              <a:t>Xcode 8.0</a:t>
            </a:r>
            <a:r>
              <a:t> via Mac App Store.</a:t>
            </a:r>
          </a:p>
        </p:txBody>
      </p:sp>
      <p:sp>
        <p:nvSpPr>
          <p:cNvPr id="137" name="Shape 137"/>
          <p:cNvSpPr/>
          <p:nvPr/>
        </p:nvSpPr>
        <p:spPr>
          <a:xfrm>
            <a:off x="12460582" y="10026376"/>
            <a:ext cx="10795001" cy="27409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b="1" sz="4800">
                <a:solidFill>
                  <a:srgbClr val="333333"/>
                </a:solidFill>
                <a:latin typeface="Helvetica Neue"/>
                <a:ea typeface="Helvetica Neue"/>
                <a:cs typeface="Helvetica Neue"/>
                <a:sym typeface="Helvetica Neue"/>
              </a:defRPr>
            </a:pPr>
            <a:r>
              <a:t>Windows</a:t>
            </a:r>
          </a:p>
          <a:p>
            <a:pPr algn="l" defTabSz="457200">
              <a:defRPr sz="4200">
                <a:solidFill>
                  <a:srgbClr val="333333"/>
                </a:solidFill>
                <a:latin typeface="Helvetica Neue"/>
                <a:ea typeface="Helvetica Neue"/>
                <a:cs typeface="Helvetica Neue"/>
                <a:sym typeface="Helvetica Neue"/>
              </a:defRPr>
            </a:pPr>
            <a:r>
              <a:t>Download </a:t>
            </a:r>
            <a:r>
              <a:rPr b="1"/>
              <a:t>Visual Studio Community 2015</a:t>
            </a:r>
            <a:r>
              <a:t> from </a:t>
            </a:r>
            <a:r>
              <a:rPr u="sng">
                <a:hlinkClick r:id="rId5" invalidUrl="" action="" tgtFrame="" tooltip="" history="1" highlightClick="0" endSnd="0"/>
              </a:rPr>
              <a:t>https://www.visualstudio.com/vs/community/</a:t>
            </a:r>
            <a:r>
              <a:t> and install it.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nvSpPr>
        <p:spPr>
          <a:xfrm>
            <a:off x="1077873" y="9068368"/>
            <a:ext cx="10795000" cy="26520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b="1" sz="4800">
                <a:solidFill>
                  <a:srgbClr val="333333"/>
                </a:solidFill>
                <a:latin typeface="Helvetica Neue"/>
                <a:ea typeface="Helvetica Neue"/>
                <a:cs typeface="Helvetica Neue"/>
                <a:sym typeface="Helvetica Neue"/>
              </a:defRPr>
            </a:pPr>
            <a:r>
              <a:t>Mac</a:t>
            </a:r>
          </a:p>
          <a:p>
            <a:pPr algn="l" defTabSz="457200">
              <a:defRPr sz="4200">
                <a:solidFill>
                  <a:srgbClr val="333333"/>
                </a:solidFill>
                <a:latin typeface="Helvetica Neue"/>
                <a:ea typeface="Helvetica Neue"/>
                <a:cs typeface="Helvetica Neue"/>
                <a:sym typeface="Helvetica Neue"/>
              </a:defRPr>
            </a:pPr>
            <a:r>
              <a:t>Install </a:t>
            </a:r>
            <a:r>
              <a:rPr b="1"/>
              <a:t>command line tools</a:t>
            </a:r>
            <a:r>
              <a:t> of Xcode using the following command in Terminal:</a:t>
            </a:r>
          </a:p>
          <a:p>
            <a:pPr algn="l" defTabSz="457200">
              <a:defRPr sz="4200">
                <a:solidFill>
                  <a:srgbClr val="333333"/>
                </a:solidFill>
                <a:latin typeface="Consolas"/>
                <a:ea typeface="Consolas"/>
                <a:cs typeface="Consolas"/>
                <a:sym typeface="Consolas"/>
              </a:defRPr>
            </a:pPr>
            <a:r>
              <a:t>xcode-select --install</a:t>
            </a:r>
          </a:p>
        </p:txBody>
      </p:sp>
      <p:sp>
        <p:nvSpPr>
          <p:cNvPr id="142" name="Shape 142"/>
          <p:cNvSpPr/>
          <p:nvPr/>
        </p:nvSpPr>
        <p:spPr>
          <a:xfrm>
            <a:off x="12460582" y="9068368"/>
            <a:ext cx="10795001" cy="39781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b="1" sz="4800">
                <a:solidFill>
                  <a:srgbClr val="333333"/>
                </a:solidFill>
                <a:latin typeface="Helvetica Neue"/>
                <a:ea typeface="Helvetica Neue"/>
                <a:cs typeface="Helvetica Neue"/>
                <a:sym typeface="Helvetica Neue"/>
              </a:defRPr>
            </a:pPr>
            <a:r>
              <a:t>Windows</a:t>
            </a:r>
          </a:p>
          <a:p>
            <a:pPr marL="718038" indent="-718038" algn="l" defTabSz="457200">
              <a:buSzPct val="100000"/>
              <a:buAutoNum type="arabicPeriod" startAt="1"/>
              <a:defRPr sz="3900">
                <a:solidFill>
                  <a:srgbClr val="333333"/>
                </a:solidFill>
                <a:latin typeface="Helvetica Neue"/>
                <a:ea typeface="Helvetica Neue"/>
                <a:cs typeface="Helvetica Neue"/>
                <a:sym typeface="Helvetica Neue"/>
              </a:defRPr>
            </a:pPr>
            <a:r>
              <a:t>Download and install</a:t>
            </a:r>
            <a:r>
              <a:rPr b="1"/>
              <a:t> </a:t>
            </a:r>
            <a:r>
              <a:rPr b="1" u="sng">
                <a:hlinkClick r:id="rId3" invalidUrl="" action="" tgtFrame="" tooltip="" history="1" highlightClick="0" endSnd="0"/>
              </a:rPr>
              <a:t>K-Lite Codec Pack - Version 12.1.0 Full April 18th 2016</a:t>
            </a:r>
            <a:r>
              <a:t>.</a:t>
            </a:r>
          </a:p>
          <a:p>
            <a:pPr marL="718038" indent="-718038" algn="l" defTabSz="457200">
              <a:buSzPct val="100000"/>
              <a:buAutoNum type="arabicPeriod" startAt="1"/>
              <a:defRPr sz="3900">
                <a:solidFill>
                  <a:srgbClr val="333333"/>
                </a:solidFill>
                <a:latin typeface="Helvetica Neue"/>
                <a:ea typeface="Helvetica Neue"/>
                <a:cs typeface="Helvetica Neue"/>
                <a:sym typeface="Helvetica Neue"/>
              </a:defRPr>
            </a:pPr>
            <a:r>
              <a:t>In Visual Studio, go to </a:t>
            </a:r>
            <a:r>
              <a:rPr>
                <a:latin typeface="Consolas"/>
                <a:ea typeface="Consolas"/>
                <a:cs typeface="Consolas"/>
                <a:sym typeface="Consolas"/>
              </a:rPr>
              <a:t>Tools &gt; Extensions and Updates</a:t>
            </a:r>
            <a:r>
              <a:t>. Select </a:t>
            </a:r>
            <a:r>
              <a:rPr>
                <a:latin typeface="Consolas"/>
                <a:ea typeface="Consolas"/>
                <a:cs typeface="Consolas"/>
                <a:sym typeface="Consolas"/>
              </a:rPr>
              <a:t>online</a:t>
            </a:r>
            <a:r>
              <a:t> and search for </a:t>
            </a:r>
            <a:r>
              <a:rPr>
                <a:latin typeface="Consolas"/>
                <a:ea typeface="Consolas"/>
                <a:cs typeface="Consolas"/>
                <a:sym typeface="Consolas"/>
              </a:rPr>
              <a:t>openFrameworks</a:t>
            </a:r>
            <a:r>
              <a:t> and install the plugin.</a:t>
            </a:r>
          </a:p>
        </p:txBody>
      </p:sp>
      <p:pic>
        <p:nvPicPr>
          <p:cNvPr id="143" name="pasted-image.png"/>
          <p:cNvPicPr>
            <a:picLocks noChangeAspect="1"/>
          </p:cNvPicPr>
          <p:nvPr/>
        </p:nvPicPr>
        <p:blipFill>
          <a:blip r:embed="rId4">
            <a:extLst/>
          </a:blip>
          <a:stretch>
            <a:fillRect/>
          </a:stretch>
        </p:blipFill>
        <p:spPr>
          <a:xfrm>
            <a:off x="1169369" y="1131932"/>
            <a:ext cx="10160001" cy="7379369"/>
          </a:xfrm>
          <a:prstGeom prst="rect">
            <a:avLst/>
          </a:prstGeom>
          <a:ln w="12700">
            <a:miter lim="400000"/>
          </a:ln>
          <a:effectLst>
            <a:outerShdw sx="100000" sy="100000" kx="0" ky="0" algn="b" rotWithShape="0" blurRad="63500" dist="25400" dir="5400000">
              <a:srgbClr val="000000">
                <a:alpha val="50000"/>
              </a:srgbClr>
            </a:outerShdw>
          </a:effectLst>
        </p:spPr>
      </p:pic>
      <p:pic>
        <p:nvPicPr>
          <p:cNvPr id="144" name="pasted-image.png"/>
          <p:cNvPicPr>
            <a:picLocks noChangeAspect="1"/>
          </p:cNvPicPr>
          <p:nvPr/>
        </p:nvPicPr>
        <p:blipFill>
          <a:blip r:embed="rId5">
            <a:extLst/>
          </a:blip>
          <a:stretch>
            <a:fillRect/>
          </a:stretch>
        </p:blipFill>
        <p:spPr>
          <a:xfrm>
            <a:off x="3092668" y="3002830"/>
            <a:ext cx="8688709" cy="3637573"/>
          </a:xfrm>
          <a:prstGeom prst="rect">
            <a:avLst/>
          </a:prstGeom>
          <a:ln w="12700">
            <a:miter lim="400000"/>
          </a:ln>
          <a:effectLst>
            <a:outerShdw sx="100000" sy="100000" kx="0" ky="0" algn="b" rotWithShape="0" blurRad="63500" dist="25400" dir="5400000">
              <a:srgbClr val="000000">
                <a:alpha val="50000"/>
              </a:srgbClr>
            </a:outerShdw>
          </a:effectLst>
        </p:spPr>
      </p:pic>
      <p:pic>
        <p:nvPicPr>
          <p:cNvPr id="145" name="Capture 2.png"/>
          <p:cNvPicPr>
            <a:picLocks noChangeAspect="1"/>
          </p:cNvPicPr>
          <p:nvPr/>
        </p:nvPicPr>
        <p:blipFill>
          <a:blip r:embed="rId6">
            <a:extLst/>
          </a:blip>
          <a:stretch>
            <a:fillRect/>
          </a:stretch>
        </p:blipFill>
        <p:spPr>
          <a:xfrm>
            <a:off x="12504101" y="1107272"/>
            <a:ext cx="10707963" cy="7428689"/>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nvSpPr>
        <p:spPr>
          <a:xfrm>
            <a:off x="1367083" y="1116514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b="1" sz="4800">
                <a:solidFill>
                  <a:srgbClr val="333333"/>
                </a:solidFill>
                <a:latin typeface="Helvetica Neue"/>
                <a:ea typeface="Helvetica Neue"/>
                <a:cs typeface="Helvetica Neue"/>
                <a:sym typeface="Helvetica Neue"/>
              </a:defRPr>
            </a:lvl1pPr>
          </a:lstStyle>
          <a:p>
            <a:pPr/>
            <a:r>
              <a:t>Use projectGenerator to create your first oF app!</a:t>
            </a:r>
          </a:p>
        </p:txBody>
      </p:sp>
      <p:pic>
        <p:nvPicPr>
          <p:cNvPr id="150" name="pasted-image.png"/>
          <p:cNvPicPr>
            <a:picLocks noChangeAspect="1"/>
          </p:cNvPicPr>
          <p:nvPr/>
        </p:nvPicPr>
        <p:blipFill>
          <a:blip r:embed="rId3">
            <a:extLst/>
          </a:blip>
          <a:stretch>
            <a:fillRect/>
          </a:stretch>
        </p:blipFill>
        <p:spPr>
          <a:xfrm>
            <a:off x="2120254" y="2111643"/>
            <a:ext cx="6350001" cy="8178801"/>
          </a:xfrm>
          <a:prstGeom prst="rect">
            <a:avLst/>
          </a:prstGeom>
          <a:ln w="12700">
            <a:miter lim="400000"/>
          </a:ln>
          <a:effectLst>
            <a:outerShdw sx="100000" sy="100000" kx="0" ky="0" algn="b" rotWithShape="0" blurRad="63500" dist="25400" dir="5400000">
              <a:srgbClr val="000000">
                <a:alpha val="50000"/>
              </a:srgbClr>
            </a:outerShdw>
          </a:effectLst>
        </p:spPr>
      </p:pic>
      <p:pic>
        <p:nvPicPr>
          <p:cNvPr id="151" name="pasted-image.png"/>
          <p:cNvPicPr>
            <a:picLocks noChangeAspect="1"/>
          </p:cNvPicPr>
          <p:nvPr/>
        </p:nvPicPr>
        <p:blipFill>
          <a:blip r:embed="rId4">
            <a:extLst/>
          </a:blip>
          <a:stretch>
            <a:fillRect/>
          </a:stretch>
        </p:blipFill>
        <p:spPr>
          <a:xfrm>
            <a:off x="9017000" y="2111643"/>
            <a:ext cx="6350000" cy="8178801"/>
          </a:xfrm>
          <a:prstGeom prst="rect">
            <a:avLst/>
          </a:prstGeom>
          <a:ln w="12700">
            <a:miter lim="400000"/>
          </a:ln>
          <a:effectLst>
            <a:outerShdw sx="100000" sy="100000" kx="0" ky="0" algn="b" rotWithShape="0" blurRad="63500" dist="25400" dir="5400000">
              <a:srgbClr val="000000">
                <a:alpha val="50000"/>
              </a:srgbClr>
            </a:outerShdw>
          </a:effectLst>
        </p:spPr>
      </p:pic>
      <p:pic>
        <p:nvPicPr>
          <p:cNvPr id="152" name="pasted-image.png"/>
          <p:cNvPicPr>
            <a:picLocks noChangeAspect="1"/>
          </p:cNvPicPr>
          <p:nvPr/>
        </p:nvPicPr>
        <p:blipFill>
          <a:blip r:embed="rId5">
            <a:extLst/>
          </a:blip>
          <a:stretch>
            <a:fillRect/>
          </a:stretch>
        </p:blipFill>
        <p:spPr>
          <a:xfrm>
            <a:off x="15913746" y="2111643"/>
            <a:ext cx="6350001" cy="8178801"/>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nvSpPr>
        <p:spPr>
          <a:xfrm>
            <a:off x="1367083" y="1116514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b="1" sz="4800">
                <a:solidFill>
                  <a:srgbClr val="333333"/>
                </a:solidFill>
                <a:latin typeface="Helvetica Neue"/>
                <a:ea typeface="Helvetica Neue"/>
                <a:cs typeface="Helvetica Neue"/>
                <a:sym typeface="Helvetica Neue"/>
              </a:defRPr>
            </a:lvl1pPr>
          </a:lstStyle>
          <a:p>
            <a:pPr/>
            <a:r>
              <a:t>File structure of your oF app</a:t>
            </a:r>
          </a:p>
        </p:txBody>
      </p:sp>
      <p:pic>
        <p:nvPicPr>
          <p:cNvPr id="157" name="pasted-image.png"/>
          <p:cNvPicPr>
            <a:picLocks noChangeAspect="1"/>
          </p:cNvPicPr>
          <p:nvPr/>
        </p:nvPicPr>
        <p:blipFill>
          <a:blip r:embed="rId3">
            <a:extLst/>
          </a:blip>
          <a:stretch>
            <a:fillRect/>
          </a:stretch>
        </p:blipFill>
        <p:spPr>
          <a:xfrm>
            <a:off x="2564968" y="2314607"/>
            <a:ext cx="19254064" cy="8001904"/>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nvSpPr>
        <p:spPr>
          <a:xfrm>
            <a:off x="1367083" y="1116514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b="1" sz="4800">
                <a:solidFill>
                  <a:srgbClr val="333333"/>
                </a:solidFill>
                <a:latin typeface="Helvetica Neue"/>
                <a:ea typeface="Helvetica Neue"/>
                <a:cs typeface="Helvetica Neue"/>
                <a:sym typeface="Helvetica Neue"/>
              </a:defRPr>
            </a:lvl1pPr>
          </a:lstStyle>
          <a:p>
            <a:pPr/>
            <a:r>
              <a:t>Build and run your first oF app!</a:t>
            </a:r>
          </a:p>
        </p:txBody>
      </p:sp>
      <p:pic>
        <p:nvPicPr>
          <p:cNvPr id="162" name="pasted-image.png"/>
          <p:cNvPicPr>
            <a:picLocks noChangeAspect="1"/>
          </p:cNvPicPr>
          <p:nvPr/>
        </p:nvPicPr>
        <p:blipFill>
          <a:blip r:embed="rId3">
            <a:extLst/>
          </a:blip>
          <a:stretch>
            <a:fillRect/>
          </a:stretch>
        </p:blipFill>
        <p:spPr>
          <a:xfrm>
            <a:off x="3320642" y="799405"/>
            <a:ext cx="17742716" cy="9831867"/>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nvSpPr>
        <p:spPr>
          <a:xfrm>
            <a:off x="1367083" y="1116514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b="1" sz="4800">
                <a:solidFill>
                  <a:srgbClr val="333333"/>
                </a:solidFill>
                <a:latin typeface="Helvetica Neue"/>
                <a:ea typeface="Helvetica Neue"/>
                <a:cs typeface="Helvetica Neue"/>
                <a:sym typeface="Helvetica Neue"/>
              </a:defRPr>
            </a:lvl1pPr>
          </a:lstStyle>
          <a:p>
            <a:pPr/>
            <a:r>
              <a:t>What has happened when you clicked the build button?</a:t>
            </a:r>
          </a:p>
        </p:txBody>
      </p:sp>
      <p:pic>
        <p:nvPicPr>
          <p:cNvPr id="167" name="pasted-image.png"/>
          <p:cNvPicPr>
            <a:picLocks noChangeAspect="1"/>
          </p:cNvPicPr>
          <p:nvPr/>
        </p:nvPicPr>
        <p:blipFill>
          <a:blip r:embed="rId3">
            <a:extLst/>
          </a:blip>
          <a:stretch>
            <a:fillRect/>
          </a:stretch>
        </p:blipFill>
        <p:spPr>
          <a:xfrm>
            <a:off x="2565400" y="2546601"/>
            <a:ext cx="19253200" cy="8001545"/>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